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Petrona"/>
      <p:regular r:id="rId16"/>
    </p:embeddedFon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hyperlink" Target="mailto:aruna.sudame@raisoni.net" TargetMode="External"/><Relationship Id="rId2" Type="http://schemas.openxmlformats.org/officeDocument/2006/relationships/hyperlink" Target="mailto:shreyanshu.dhawale.it@ghrce.raisoni.net" TargetMode="External"/><Relationship Id="rId3" Type="http://schemas.openxmlformats.org/officeDocument/2006/relationships/hyperlink" Target="mailto:shreyanshu.dhawale.it@ghrce.raisoni.net" TargetMode="External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31908"/>
            <a:ext cx="7556421" cy="1190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 H Raisoni College of Engineering , Nagpur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280190" y="3349585"/>
            <a:ext cx="7556421" cy="8932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OxyPure: Revolutionizing Water Filtrater with ozone gas as Filtaration medium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6280190" y="4582954"/>
            <a:ext cx="693860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Aruna Sudame , Shreyanshu Dhawale , Dhiraj Ikhar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280190" y="5295186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                                                                                      ~Information Technology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280190" y="592562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</a:t>
            </a:r>
            <a:endParaRPr lang="en-US" sz="2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8305"/>
            <a:ext cx="1106626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Need for Innovative Water Solutions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181272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</a:t>
            </a:r>
            <a:endParaRPr lang="en-US" sz="2300" dirty="0"/>
          </a:p>
        </p:txBody>
      </p:sp>
      <p:sp>
        <p:nvSpPr>
          <p:cNvPr id="4" name="Shape 2"/>
          <p:cNvSpPr/>
          <p:nvPr/>
        </p:nvSpPr>
        <p:spPr>
          <a:xfrm>
            <a:off x="793790" y="2524958"/>
            <a:ext cx="6408063" cy="2065734"/>
          </a:xfrm>
          <a:prstGeom prst="roundRect">
            <a:avLst>
              <a:gd name="adj" fmla="val 46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28224" y="275939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Global Issue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1028224" y="3267551"/>
            <a:ext cx="59391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to clean, safe drinking water is a global issue worsened by pollution, industrialization, and population growth.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667" y="2524958"/>
            <a:ext cx="6408063" cy="2065734"/>
          </a:xfrm>
          <a:prstGeom prst="roundRect">
            <a:avLst>
              <a:gd name="adj" fmla="val 46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63101" y="2759393"/>
            <a:ext cx="351841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Conventional Approaches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7663101" y="3267551"/>
            <a:ext cx="59391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Conventional methods like chemical treatments and filtration can be inefficient and produce harmful byproducts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4817507"/>
            <a:ext cx="6408063" cy="2065734"/>
          </a:xfrm>
          <a:prstGeom prst="roundRect">
            <a:avLst>
              <a:gd name="adj" fmla="val 46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28224" y="505194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Novel Solution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1028224" y="5560100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research presents a novel water filtration system using ozone gas for its strong oxidizing properties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428667" y="4817507"/>
            <a:ext cx="6408063" cy="2065734"/>
          </a:xfrm>
          <a:prstGeom prst="roundRect">
            <a:avLst>
              <a:gd name="adj" fmla="val 46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663101" y="505194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Sustainability</a:t>
            </a:r>
            <a:endParaRPr lang="en-US" sz="2300" dirty="0"/>
          </a:p>
        </p:txBody>
      </p:sp>
      <p:sp>
        <p:nvSpPr>
          <p:cNvPr id="15" name="Text 13"/>
          <p:cNvSpPr/>
          <p:nvPr/>
        </p:nvSpPr>
        <p:spPr>
          <a:xfrm>
            <a:off x="7663101" y="5560100"/>
            <a:ext cx="59391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offers a sustainable, eco-friendly alternative, removing microorganisms, pollutants, and chemicals without toxic residues.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71383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04513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2572" y="2751773"/>
            <a:ext cx="7829074" cy="536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OxyPure's Unique Filtration Technology</a:t>
            </a:r>
            <a:endParaRPr lang="en-US" sz="3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72" y="3533894"/>
            <a:ext cx="1193721" cy="11937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2572" y="4891207"/>
            <a:ext cx="2147411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Multi-Stage Filtration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572572" y="5257800"/>
            <a:ext cx="6619875" cy="523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pPr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Framework Design:</a:t>
            </a:r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Integrated an ozone generation unit into a custom-designed framework to ensure controlled ozone dispersion.</a:t>
            </a:r>
            <a:endParaRPr lang="en-US" sz="1250" dirty="0"/>
          </a:p>
        </p:txBody>
      </p:sp>
      <p:sp>
        <p:nvSpPr>
          <p:cNvPr id="7" name="Text 3"/>
          <p:cNvSpPr/>
          <p:nvPr/>
        </p:nvSpPr>
        <p:spPr>
          <a:xfrm>
            <a:off x="572572" y="5838349"/>
            <a:ext cx="6619875" cy="523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Optimization:</a:t>
            </a:r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Focused on maximizing contact time for effective filtration and disinfection.</a:t>
            </a:r>
            <a:endParaRPr lang="en-US" sz="1250" dirty="0"/>
          </a:p>
        </p:txBody>
      </p:sp>
      <p:sp>
        <p:nvSpPr>
          <p:cNvPr id="8" name="Text 4"/>
          <p:cNvSpPr/>
          <p:nvPr/>
        </p:nvSpPr>
        <p:spPr>
          <a:xfrm>
            <a:off x="572572" y="6418898"/>
            <a:ext cx="6619875" cy="523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Performance Testing:</a:t>
            </a:r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Used water samples with various contaminants, evaluated through microbial assays, chemical analysis, and turbidity measurements.</a:t>
            </a:r>
            <a:endParaRPr lang="en-US" sz="1250" dirty="0"/>
          </a:p>
        </p:txBody>
      </p:sp>
      <p:sp>
        <p:nvSpPr>
          <p:cNvPr id="9" name="Text 5"/>
          <p:cNvSpPr/>
          <p:nvPr/>
        </p:nvSpPr>
        <p:spPr>
          <a:xfrm>
            <a:off x="572572" y="6999446"/>
            <a:ext cx="6619875" cy="523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Parameter Adjustments:</a:t>
            </a:r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Key factors like flow rate, ozone concentration, and reaction time were adjusted to determine optimal conditions.</a:t>
            </a:r>
            <a:endParaRPr lang="en-US" sz="12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834" y="3533894"/>
            <a:ext cx="1193721" cy="119372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37834" y="4891207"/>
            <a:ext cx="2158960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Oxidation Technology</a:t>
            </a:r>
            <a:endParaRPr lang="en-US" sz="1650" dirty="0"/>
          </a:p>
        </p:txBody>
      </p:sp>
      <p:sp>
        <p:nvSpPr>
          <p:cNvPr id="12" name="Text 7"/>
          <p:cNvSpPr/>
          <p:nvPr/>
        </p:nvSpPr>
        <p:spPr>
          <a:xfrm>
            <a:off x="7437834" y="5257800"/>
            <a:ext cx="6619994" cy="523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Oxidizing Action:</a:t>
            </a:r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Leveraged ozone's powerful oxidation properties to degrade microorganisms, organic pollutants, and chemical contaminants.</a:t>
            </a:r>
            <a:endParaRPr lang="en-US" sz="1250" dirty="0"/>
          </a:p>
        </p:txBody>
      </p:sp>
      <p:sp>
        <p:nvSpPr>
          <p:cNvPr id="13" name="Text 8"/>
          <p:cNvSpPr/>
          <p:nvPr/>
        </p:nvSpPr>
        <p:spPr>
          <a:xfrm>
            <a:off x="7437834" y="5838349"/>
            <a:ext cx="6619994" cy="523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Disinfection Efficiency:</a:t>
            </a:r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Focused on effective oxidation and disinfection without leaving harmful byproducts.</a:t>
            </a:r>
            <a:endParaRPr lang="en-US" sz="1250" dirty="0"/>
          </a:p>
        </p:txBody>
      </p:sp>
      <p:sp>
        <p:nvSpPr>
          <p:cNvPr id="14" name="Text 9"/>
          <p:cNvSpPr/>
          <p:nvPr/>
        </p:nvSpPr>
        <p:spPr>
          <a:xfrm>
            <a:off x="7437834" y="6418898"/>
            <a:ext cx="6619994" cy="523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Energy &amp; Sustainability Assessment:</a:t>
            </a:r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Evaluated the system's energy efficiency and environmental impact to ensure long-term sustainability.</a:t>
            </a:r>
            <a:endParaRPr lang="en-US" sz="1250" dirty="0"/>
          </a:p>
        </p:txBody>
      </p:sp>
      <p:sp>
        <p:nvSpPr>
          <p:cNvPr id="15" name="Text 10"/>
          <p:cNvSpPr/>
          <p:nvPr/>
        </p:nvSpPr>
        <p:spPr>
          <a:xfrm>
            <a:off x="7437834" y="6999446"/>
            <a:ext cx="6619994" cy="523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Scalability:</a:t>
            </a:r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Provided a comprehensive approach for scaling the technology with an emphasis on maintaining high efficiency and low environmental impact.</a:t>
            </a: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4" y="1573054"/>
            <a:ext cx="5083493" cy="508349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50518" y="445056"/>
            <a:ext cx="8015764" cy="10577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Unparalleled Purification: How OxyPure Will Work</a:t>
            </a:r>
            <a:endParaRPr lang="en-US" sz="3300" dirty="0"/>
          </a:p>
        </p:txBody>
      </p:sp>
      <p:sp>
        <p:nvSpPr>
          <p:cNvPr id="5" name="Shape 1"/>
          <p:cNvSpPr/>
          <p:nvPr/>
        </p:nvSpPr>
        <p:spPr>
          <a:xfrm>
            <a:off x="6280785" y="1744504"/>
            <a:ext cx="22860" cy="6039922"/>
          </a:xfrm>
          <a:prstGeom prst="roundRect">
            <a:avLst>
              <a:gd name="adj" fmla="val 296186"/>
            </a:avLst>
          </a:prstGeom>
          <a:solidFill>
            <a:srgbClr val="B2D4E5"/>
          </a:solidFill>
          <a:ln/>
        </p:spPr>
      </p:sp>
      <p:sp>
        <p:nvSpPr>
          <p:cNvPr id="6" name="Shape 2"/>
          <p:cNvSpPr/>
          <p:nvPr/>
        </p:nvSpPr>
        <p:spPr>
          <a:xfrm>
            <a:off x="6450687" y="2095738"/>
            <a:ext cx="564118" cy="22860"/>
          </a:xfrm>
          <a:prstGeom prst="roundRect">
            <a:avLst>
              <a:gd name="adj" fmla="val 296186"/>
            </a:avLst>
          </a:prstGeom>
          <a:solidFill>
            <a:srgbClr val="B2D4E5"/>
          </a:solidFill>
          <a:ln/>
        </p:spPr>
      </p:sp>
      <p:sp>
        <p:nvSpPr>
          <p:cNvPr id="7" name="Shape 3"/>
          <p:cNvSpPr/>
          <p:nvPr/>
        </p:nvSpPr>
        <p:spPr>
          <a:xfrm>
            <a:off x="6110883" y="1925836"/>
            <a:ext cx="362664" cy="362664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237803" y="1980128"/>
            <a:ext cx="108704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7178754" y="1905595"/>
            <a:ext cx="2115860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Ozone Generation</a:t>
            </a:r>
            <a:endParaRPr lang="en-US" sz="1650" dirty="0"/>
          </a:p>
        </p:txBody>
      </p:sp>
      <p:sp>
        <p:nvSpPr>
          <p:cNvPr id="10" name="Shape 6"/>
          <p:cNvSpPr/>
          <p:nvPr/>
        </p:nvSpPr>
        <p:spPr>
          <a:xfrm>
            <a:off x="6450687" y="2843451"/>
            <a:ext cx="564118" cy="22860"/>
          </a:xfrm>
          <a:prstGeom prst="roundRect">
            <a:avLst>
              <a:gd name="adj" fmla="val 296186"/>
            </a:avLst>
          </a:prstGeom>
          <a:solidFill>
            <a:srgbClr val="B2D4E5"/>
          </a:solidFill>
          <a:ln/>
        </p:spPr>
      </p:sp>
      <p:sp>
        <p:nvSpPr>
          <p:cNvPr id="11" name="Shape 7"/>
          <p:cNvSpPr/>
          <p:nvPr/>
        </p:nvSpPr>
        <p:spPr>
          <a:xfrm>
            <a:off x="6110883" y="2673548"/>
            <a:ext cx="362664" cy="362664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6220182" y="2727841"/>
            <a:ext cx="143947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1950" dirty="0"/>
          </a:p>
        </p:txBody>
      </p:sp>
      <p:sp>
        <p:nvSpPr>
          <p:cNvPr id="13" name="Text 9"/>
          <p:cNvSpPr/>
          <p:nvPr/>
        </p:nvSpPr>
        <p:spPr>
          <a:xfrm>
            <a:off x="7178754" y="2653308"/>
            <a:ext cx="2561034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Ozone Injection into water</a:t>
            </a:r>
            <a:endParaRPr lang="en-US" sz="1650" dirty="0"/>
          </a:p>
        </p:txBody>
      </p:sp>
      <p:sp>
        <p:nvSpPr>
          <p:cNvPr id="14" name="Shape 10"/>
          <p:cNvSpPr/>
          <p:nvPr/>
        </p:nvSpPr>
        <p:spPr>
          <a:xfrm>
            <a:off x="6450687" y="3591163"/>
            <a:ext cx="564118" cy="22860"/>
          </a:xfrm>
          <a:prstGeom prst="roundRect">
            <a:avLst>
              <a:gd name="adj" fmla="val 296186"/>
            </a:avLst>
          </a:prstGeom>
          <a:solidFill>
            <a:srgbClr val="B2D4E5"/>
          </a:solidFill>
          <a:ln/>
        </p:spPr>
      </p:sp>
      <p:sp>
        <p:nvSpPr>
          <p:cNvPr id="15" name="Shape 11"/>
          <p:cNvSpPr/>
          <p:nvPr/>
        </p:nvSpPr>
        <p:spPr>
          <a:xfrm>
            <a:off x="6110883" y="3421261"/>
            <a:ext cx="362664" cy="362664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6220301" y="3475553"/>
            <a:ext cx="143708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1950" dirty="0"/>
          </a:p>
        </p:txBody>
      </p:sp>
      <p:sp>
        <p:nvSpPr>
          <p:cNvPr id="17" name="Text 13"/>
          <p:cNvSpPr/>
          <p:nvPr/>
        </p:nvSpPr>
        <p:spPr>
          <a:xfrm>
            <a:off x="7178754" y="3401020"/>
            <a:ext cx="2642592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Oxidation and Disinfection</a:t>
            </a:r>
            <a:endParaRPr lang="en-US" sz="1650" dirty="0"/>
          </a:p>
        </p:txBody>
      </p:sp>
      <p:sp>
        <p:nvSpPr>
          <p:cNvPr id="18" name="Shape 14"/>
          <p:cNvSpPr/>
          <p:nvPr/>
        </p:nvSpPr>
        <p:spPr>
          <a:xfrm>
            <a:off x="6450687" y="4338876"/>
            <a:ext cx="564118" cy="22860"/>
          </a:xfrm>
          <a:prstGeom prst="roundRect">
            <a:avLst>
              <a:gd name="adj" fmla="val 296186"/>
            </a:avLst>
          </a:prstGeom>
          <a:solidFill>
            <a:srgbClr val="B2D4E5"/>
          </a:solidFill>
          <a:ln/>
        </p:spPr>
      </p:sp>
      <p:sp>
        <p:nvSpPr>
          <p:cNvPr id="19" name="Shape 15"/>
          <p:cNvSpPr/>
          <p:nvPr/>
        </p:nvSpPr>
        <p:spPr>
          <a:xfrm>
            <a:off x="6110883" y="4168973"/>
            <a:ext cx="362664" cy="362664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6223754" y="4223266"/>
            <a:ext cx="136922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1950" dirty="0"/>
          </a:p>
        </p:txBody>
      </p:sp>
      <p:sp>
        <p:nvSpPr>
          <p:cNvPr id="21" name="Text 17"/>
          <p:cNvSpPr/>
          <p:nvPr/>
        </p:nvSpPr>
        <p:spPr>
          <a:xfrm>
            <a:off x="7178754" y="4148733"/>
            <a:ext cx="2115860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Contact Time</a:t>
            </a:r>
            <a:endParaRPr lang="en-US" sz="1650" dirty="0"/>
          </a:p>
        </p:txBody>
      </p:sp>
      <p:sp>
        <p:nvSpPr>
          <p:cNvPr id="22" name="Shape 18"/>
          <p:cNvSpPr/>
          <p:nvPr/>
        </p:nvSpPr>
        <p:spPr>
          <a:xfrm>
            <a:off x="6450687" y="5086588"/>
            <a:ext cx="564118" cy="22860"/>
          </a:xfrm>
          <a:prstGeom prst="roundRect">
            <a:avLst>
              <a:gd name="adj" fmla="val 296186"/>
            </a:avLst>
          </a:prstGeom>
          <a:solidFill>
            <a:srgbClr val="B2D4E5"/>
          </a:solidFill>
          <a:ln/>
        </p:spPr>
      </p:sp>
      <p:sp>
        <p:nvSpPr>
          <p:cNvPr id="23" name="Shape 19"/>
          <p:cNvSpPr/>
          <p:nvPr/>
        </p:nvSpPr>
        <p:spPr>
          <a:xfrm>
            <a:off x="6110883" y="4916686"/>
            <a:ext cx="362664" cy="362664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4" name="Text 20"/>
          <p:cNvSpPr/>
          <p:nvPr/>
        </p:nvSpPr>
        <p:spPr>
          <a:xfrm>
            <a:off x="6220063" y="4970978"/>
            <a:ext cx="144185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</a:t>
            </a:r>
            <a:endParaRPr lang="en-US" sz="1950" dirty="0"/>
          </a:p>
        </p:txBody>
      </p:sp>
      <p:sp>
        <p:nvSpPr>
          <p:cNvPr id="25" name="Text 21"/>
          <p:cNvSpPr/>
          <p:nvPr/>
        </p:nvSpPr>
        <p:spPr>
          <a:xfrm>
            <a:off x="7178754" y="4896445"/>
            <a:ext cx="2368510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Decomposition of Ozone</a:t>
            </a:r>
            <a:endParaRPr lang="en-US" sz="1650" dirty="0"/>
          </a:p>
        </p:txBody>
      </p:sp>
      <p:sp>
        <p:nvSpPr>
          <p:cNvPr id="26" name="Shape 22"/>
          <p:cNvSpPr/>
          <p:nvPr/>
        </p:nvSpPr>
        <p:spPr>
          <a:xfrm>
            <a:off x="6450687" y="5834301"/>
            <a:ext cx="564118" cy="22860"/>
          </a:xfrm>
          <a:prstGeom prst="roundRect">
            <a:avLst>
              <a:gd name="adj" fmla="val 296186"/>
            </a:avLst>
          </a:prstGeom>
          <a:solidFill>
            <a:srgbClr val="B2D4E5"/>
          </a:solidFill>
          <a:ln/>
        </p:spPr>
      </p:sp>
      <p:sp>
        <p:nvSpPr>
          <p:cNvPr id="27" name="Shape 23"/>
          <p:cNvSpPr/>
          <p:nvPr/>
        </p:nvSpPr>
        <p:spPr>
          <a:xfrm>
            <a:off x="6110883" y="5664398"/>
            <a:ext cx="362664" cy="362664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8" name="Text 24"/>
          <p:cNvSpPr/>
          <p:nvPr/>
        </p:nvSpPr>
        <p:spPr>
          <a:xfrm>
            <a:off x="6215301" y="5718691"/>
            <a:ext cx="153829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6</a:t>
            </a:r>
            <a:endParaRPr lang="en-US" sz="1950" dirty="0"/>
          </a:p>
        </p:txBody>
      </p:sp>
      <p:sp>
        <p:nvSpPr>
          <p:cNvPr id="29" name="Text 25"/>
          <p:cNvSpPr/>
          <p:nvPr/>
        </p:nvSpPr>
        <p:spPr>
          <a:xfrm>
            <a:off x="7178754" y="5644158"/>
            <a:ext cx="2510195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Post Filteration (optional)</a:t>
            </a:r>
            <a:endParaRPr lang="en-US" sz="1650" dirty="0"/>
          </a:p>
        </p:txBody>
      </p:sp>
      <p:sp>
        <p:nvSpPr>
          <p:cNvPr id="30" name="Text 26"/>
          <p:cNvSpPr/>
          <p:nvPr/>
        </p:nvSpPr>
        <p:spPr>
          <a:xfrm>
            <a:off x="7178754" y="6005274"/>
            <a:ext cx="6887528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post filtercan be introduce as accesory for filterization.</a:t>
            </a:r>
            <a:endParaRPr lang="en-US" sz="1250" dirty="0"/>
          </a:p>
        </p:txBody>
      </p:sp>
      <p:sp>
        <p:nvSpPr>
          <p:cNvPr id="31" name="Shape 27"/>
          <p:cNvSpPr/>
          <p:nvPr/>
        </p:nvSpPr>
        <p:spPr>
          <a:xfrm>
            <a:off x="6450687" y="6936581"/>
            <a:ext cx="564118" cy="22860"/>
          </a:xfrm>
          <a:prstGeom prst="roundRect">
            <a:avLst>
              <a:gd name="adj" fmla="val 296186"/>
            </a:avLst>
          </a:prstGeom>
          <a:solidFill>
            <a:srgbClr val="B2D4E5"/>
          </a:solidFill>
          <a:ln/>
        </p:spPr>
      </p:sp>
      <p:sp>
        <p:nvSpPr>
          <p:cNvPr id="32" name="Shape 28"/>
          <p:cNvSpPr/>
          <p:nvPr/>
        </p:nvSpPr>
        <p:spPr>
          <a:xfrm>
            <a:off x="6110883" y="6766679"/>
            <a:ext cx="362664" cy="362664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33" name="Text 29"/>
          <p:cNvSpPr/>
          <p:nvPr/>
        </p:nvSpPr>
        <p:spPr>
          <a:xfrm>
            <a:off x="6229231" y="6820972"/>
            <a:ext cx="125968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7</a:t>
            </a:r>
            <a:endParaRPr lang="en-US" sz="1950" dirty="0"/>
          </a:p>
        </p:txBody>
      </p:sp>
      <p:sp>
        <p:nvSpPr>
          <p:cNvPr id="34" name="Text 30"/>
          <p:cNvSpPr/>
          <p:nvPr/>
        </p:nvSpPr>
        <p:spPr>
          <a:xfrm>
            <a:off x="7178754" y="6746438"/>
            <a:ext cx="2317433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Monitoring and Control</a:t>
            </a:r>
            <a:endParaRPr lang="en-US" sz="1650" dirty="0"/>
          </a:p>
        </p:txBody>
      </p:sp>
      <p:sp>
        <p:nvSpPr>
          <p:cNvPr id="35" name="Text 31"/>
          <p:cNvSpPr/>
          <p:nvPr/>
        </p:nvSpPr>
        <p:spPr>
          <a:xfrm>
            <a:off x="7178754" y="7107555"/>
            <a:ext cx="6887528" cy="515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will be observed in the Oxypure application providing ll the required information to user and other maintainance reminder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493" y="283488"/>
            <a:ext cx="3315295" cy="22682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649623"/>
            <a:ext cx="11162109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 Existing water filteration Techniques</a:t>
            </a:r>
            <a:endParaRPr lang="en-US" sz="46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734044"/>
            <a:ext cx="566976" cy="56697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5527834"/>
            <a:ext cx="396716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• Activated Carbon Filtration </a:t>
            </a:r>
            <a:endParaRPr lang="en-US" sz="2300" dirty="0"/>
          </a:p>
        </p:txBody>
      </p:sp>
      <p:sp>
        <p:nvSpPr>
          <p:cNvPr id="7" name="Text 2"/>
          <p:cNvSpPr/>
          <p:nvPr/>
        </p:nvSpPr>
        <p:spPr>
          <a:xfrm>
            <a:off x="793790" y="6035992"/>
            <a:ext cx="318849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• Reverse Osmosis (RO) </a:t>
            </a:r>
            <a:endParaRPr lang="en-US" sz="2300" dirty="0"/>
          </a:p>
        </p:txBody>
      </p:sp>
      <p:sp>
        <p:nvSpPr>
          <p:cNvPr id="8" name="Text 3"/>
          <p:cNvSpPr/>
          <p:nvPr/>
        </p:nvSpPr>
        <p:spPr>
          <a:xfrm>
            <a:off x="793790" y="6544151"/>
            <a:ext cx="412075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• UV (Ultraviolet) Purification  </a:t>
            </a:r>
            <a:endParaRPr lang="en-US" sz="23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4734044"/>
            <a:ext cx="566976" cy="56697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254704" y="552783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• Distillation </a:t>
            </a:r>
            <a:endParaRPr lang="en-US" sz="2300" dirty="0"/>
          </a:p>
        </p:txBody>
      </p:sp>
      <p:sp>
        <p:nvSpPr>
          <p:cNvPr id="11" name="Text 5"/>
          <p:cNvSpPr/>
          <p:nvPr/>
        </p:nvSpPr>
        <p:spPr>
          <a:xfrm>
            <a:off x="5254704" y="603599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• Ion Exchange 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5254704" y="654415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• Sedimentation</a:t>
            </a:r>
            <a:endParaRPr lang="en-US" sz="23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4734044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715738" y="552783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• Sand Filtration </a:t>
            </a:r>
            <a:endParaRPr lang="en-US" sz="2300" dirty="0"/>
          </a:p>
        </p:txBody>
      </p:sp>
      <p:sp>
        <p:nvSpPr>
          <p:cNvPr id="15" name="Text 8"/>
          <p:cNvSpPr/>
          <p:nvPr/>
        </p:nvSpPr>
        <p:spPr>
          <a:xfrm>
            <a:off x="9715738" y="603599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• Ceramic Filtration </a:t>
            </a:r>
            <a:endParaRPr lang="en-US" sz="2300" dirty="0"/>
          </a:p>
        </p:txBody>
      </p:sp>
      <p:sp>
        <p:nvSpPr>
          <p:cNvPr id="16" name="Text 9"/>
          <p:cNvSpPr/>
          <p:nvPr/>
        </p:nvSpPr>
        <p:spPr>
          <a:xfrm>
            <a:off x="9715738" y="654415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• Chlorination</a:t>
            </a:r>
            <a:endParaRPr lang="en-US" sz="2300" dirty="0"/>
          </a:p>
        </p:txBody>
      </p:sp>
      <p:sp>
        <p:nvSpPr>
          <p:cNvPr id="17" name="Text 10"/>
          <p:cNvSpPr/>
          <p:nvPr/>
        </p:nvSpPr>
        <p:spPr>
          <a:xfrm>
            <a:off x="9715738" y="7052310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7101" y="614601"/>
            <a:ext cx="4629031" cy="578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OxyPure's Versatile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17101" y="1457682"/>
            <a:ext cx="9467017" cy="578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         Key features          and           Applications  </a:t>
            </a:r>
            <a:endParaRPr lang="en-US" sz="36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101" y="2300764"/>
            <a:ext cx="5104567" cy="315479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7101" y="5675948"/>
            <a:ext cx="6565821" cy="564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Effective Oxidation:</a:t>
            </a:r>
            <a:pPr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Utilizes ozone gas to eliminate bacteria, viruses, and organic pollutants.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617101" y="6301740"/>
            <a:ext cx="6565821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Chemical-Free:</a:t>
            </a:r>
            <a:pPr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Decomposes into oxygen, leaving no harmful byproducts.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17101" y="6645473"/>
            <a:ext cx="6565821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Rapid Purification:</a:t>
            </a:r>
            <a:pPr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Provides quick and efficient disinfection.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17101" y="6989207"/>
            <a:ext cx="6565821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Energy Efficient:</a:t>
            </a:r>
            <a:pPr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Optimized for low energy use.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617101" y="7332940"/>
            <a:ext cx="6565821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Scalable:</a:t>
            </a:r>
            <a:pPr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Suitable for both small and large-scale applications.</a:t>
            </a:r>
            <a:endParaRPr lang="en-US" sz="13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359" y="2300764"/>
            <a:ext cx="5104567" cy="3154799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447359" y="5675948"/>
            <a:ext cx="6565940" cy="564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Wider Contaminant Removal:</a:t>
            </a:r>
            <a:pPr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More effective than Activated Carbon and RO.</a:t>
            </a:r>
            <a:endParaRPr lang="en-US" sz="1350" dirty="0"/>
          </a:p>
        </p:txBody>
      </p:sp>
      <p:sp>
        <p:nvSpPr>
          <p:cNvPr id="12" name="Text 8"/>
          <p:cNvSpPr/>
          <p:nvPr/>
        </p:nvSpPr>
        <p:spPr>
          <a:xfrm>
            <a:off x="7447359" y="6301740"/>
            <a:ext cx="6565940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Residues:</a:t>
            </a:r>
            <a:pPr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Leaves only oxygen, unlike Distillation and Ion Exchange.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7447359" y="6645473"/>
            <a:ext cx="6565940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Faster:</a:t>
            </a:r>
            <a:pPr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Purifies water more quickly than UV and RO.</a:t>
            </a:r>
            <a:endParaRPr lang="en-US" sz="1350" dirty="0"/>
          </a:p>
        </p:txBody>
      </p:sp>
      <p:sp>
        <p:nvSpPr>
          <p:cNvPr id="14" name="Text 10"/>
          <p:cNvSpPr/>
          <p:nvPr/>
        </p:nvSpPr>
        <p:spPr>
          <a:xfrm>
            <a:off x="7447359" y="6989207"/>
            <a:ext cx="6565940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 Maintenance:</a:t>
            </a:r>
            <a:pPr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Requires no frequent filter replacements.</a:t>
            </a:r>
            <a:endParaRPr lang="en-US" sz="1350" dirty="0"/>
          </a:p>
        </p:txBody>
      </p:sp>
      <p:sp>
        <p:nvSpPr>
          <p:cNvPr id="15" name="Text 11"/>
          <p:cNvSpPr/>
          <p:nvPr/>
        </p:nvSpPr>
        <p:spPr>
          <a:xfrm>
            <a:off x="7447359" y="7332940"/>
            <a:ext cx="6565940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Eco-Friendly:</a:t>
            </a:r>
            <a:pPr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Chemical-free and sustainable, unlike Chlorination.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4528"/>
            <a:ext cx="963037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Advantages of OxyPure's Filtration .</a:t>
            </a:r>
            <a:endParaRPr lang="en-US" sz="4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82416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012650"/>
            <a:ext cx="4120753" cy="1860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Effective Disinfection: Ozone is a powerful disinfectant, capable of killing bacteria, viruses, and other pathogens quickly and efficiently..</a:t>
            </a:r>
            <a:endParaRPr lang="en-US" sz="23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2182416"/>
            <a:ext cx="4120872" cy="254686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54704" y="5012769"/>
            <a:ext cx="4120872" cy="14882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Chemical-Free Process: Ozone decomposes into oxygen after use, leaving no harmful chemical byproducts.</a:t>
            </a:r>
            <a:endParaRPr lang="en-US" sz="23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2182416"/>
            <a:ext cx="4120753" cy="25467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715738" y="5012650"/>
            <a:ext cx="4120753" cy="22324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Broad Spectrum of Contaminant Removal: Ozone can degrade a wide range of contaminants, including organic compounds, chlorine byproducts, and heavy metals.</a:t>
            </a:r>
            <a:endParaRPr lang="en-US" sz="2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23967" y="423743"/>
            <a:ext cx="8068866" cy="1007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OxyPure Prototype and Future Roadmap</a:t>
            </a:r>
            <a:endParaRPr lang="en-US" sz="3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967" y="1662113"/>
            <a:ext cx="767953" cy="12287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22306" y="1815703"/>
            <a:ext cx="2168723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Prototype Development</a:t>
            </a:r>
            <a:endParaRPr lang="en-US" sz="1550" dirty="0"/>
          </a:p>
        </p:txBody>
      </p:sp>
      <p:sp>
        <p:nvSpPr>
          <p:cNvPr id="6" name="Text 2"/>
          <p:cNvSpPr/>
          <p:nvPr/>
        </p:nvSpPr>
        <p:spPr>
          <a:xfrm>
            <a:off x="7022306" y="2159794"/>
            <a:ext cx="7070527" cy="245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Designing the Hardware/module with provided funds</a:t>
            </a: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967" y="2890838"/>
            <a:ext cx="767953" cy="12287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22306" y="3044428"/>
            <a:ext cx="3472339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Collection &amp; Connection of apparatus</a:t>
            </a:r>
            <a:endParaRPr lang="en-US" sz="1550" dirty="0"/>
          </a:p>
        </p:txBody>
      </p:sp>
      <p:sp>
        <p:nvSpPr>
          <p:cNvPr id="9" name="Text 4"/>
          <p:cNvSpPr/>
          <p:nvPr/>
        </p:nvSpPr>
        <p:spPr>
          <a:xfrm>
            <a:off x="7022306" y="3388519"/>
            <a:ext cx="7070527" cy="245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Creation of hardware with the provided funds and Lab testings </a:t>
            </a:r>
            <a:endParaRPr lang="en-US" sz="12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967" y="4119563"/>
            <a:ext cx="767953" cy="12287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22306" y="4273153"/>
            <a:ext cx="2015966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Working on IoT</a:t>
            </a:r>
            <a:endParaRPr lang="en-US" sz="1550" dirty="0"/>
          </a:p>
        </p:txBody>
      </p:sp>
      <p:sp>
        <p:nvSpPr>
          <p:cNvPr id="12" name="Text 6"/>
          <p:cNvSpPr/>
          <p:nvPr/>
        </p:nvSpPr>
        <p:spPr>
          <a:xfrm>
            <a:off x="7022306" y="4617244"/>
            <a:ext cx="7070527" cy="245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After completion of hardware setup, Connecting it with OxyPure application.</a:t>
            </a:r>
            <a:endParaRPr lang="en-US" sz="12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3967" y="5348287"/>
            <a:ext cx="767953" cy="122872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022306" y="5501878"/>
            <a:ext cx="2373035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Final testing of Prototype.</a:t>
            </a:r>
            <a:endParaRPr lang="en-US" sz="1550" dirty="0"/>
          </a:p>
        </p:txBody>
      </p:sp>
      <p:sp>
        <p:nvSpPr>
          <p:cNvPr id="15" name="Text 8"/>
          <p:cNvSpPr/>
          <p:nvPr/>
        </p:nvSpPr>
        <p:spPr>
          <a:xfrm>
            <a:off x="7022306" y="5845969"/>
            <a:ext cx="7070527" cy="245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Testing the OxyPure water filter and getting certified.</a:t>
            </a:r>
            <a:endParaRPr lang="en-US" sz="120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3967" y="6577013"/>
            <a:ext cx="767953" cy="1228725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7022306" y="6730603"/>
            <a:ext cx="2015966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Deliver</a:t>
            </a:r>
            <a:endParaRPr lang="en-US" sz="1550" dirty="0"/>
          </a:p>
        </p:txBody>
      </p:sp>
      <p:sp>
        <p:nvSpPr>
          <p:cNvPr id="18" name="Text 10"/>
          <p:cNvSpPr/>
          <p:nvPr/>
        </p:nvSpPr>
        <p:spPr>
          <a:xfrm>
            <a:off x="7022306" y="7074694"/>
            <a:ext cx="7070527" cy="245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Using in Day to day life.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5370"/>
            <a:ext cx="8216741" cy="1027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8050"/>
              </a:lnSpc>
              <a:buNone/>
            </a:pPr>
            <a:r>
              <a:rPr lang="en-US" sz="64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THANK YOU!</a:t>
            </a:r>
            <a:endParaRPr lang="en-US" sz="6450" dirty="0"/>
          </a:p>
        </p:txBody>
      </p:sp>
      <p:sp>
        <p:nvSpPr>
          <p:cNvPr id="3" name="Text 1"/>
          <p:cNvSpPr/>
          <p:nvPr/>
        </p:nvSpPr>
        <p:spPr>
          <a:xfrm>
            <a:off x="793790" y="2422565"/>
            <a:ext cx="9856946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"Choose OxyPure: Clean Water, Clean Future."</a:t>
            </a:r>
            <a:endParaRPr lang="en-US" sz="3750" dirty="0"/>
          </a:p>
        </p:txBody>
      </p:sp>
      <p:sp>
        <p:nvSpPr>
          <p:cNvPr id="4" name="Text 2"/>
          <p:cNvSpPr/>
          <p:nvPr/>
        </p:nvSpPr>
        <p:spPr>
          <a:xfrm>
            <a:off x="793790" y="335815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Thank you for your time and attention in exploring the innovative OxyPure water filtration solution. We hope this inspires a shift towards smarter, greener, and more efficient water purification methods.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391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 CAN CONTACT US THROUGH OUR EMAILS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5716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📧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Aruna Sudame : </a:t>
            </a:r>
            <a:pPr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aruna.sudame@raisoni.net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7522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📧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Shreyanshu Dhawale :</a:t>
            </a:r>
            <a:pPr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shreyanshu.dhawale.it@ghrce.raisoni.net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1932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📧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Dhiraj Ikhar : </a:t>
            </a:r>
            <a:pPr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dhiraj.ikhar.it@ghrce.raisoni.net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8113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~Team OxyPure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2025-01-25T11:12:36Z</dcterms:created>
  <dcterms:modified xsi:type="dcterms:W3CDTF">2025-01-25T11:12:36Z</dcterms:modified>
</cp:coreProperties>
</file>